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67" r:id="rId3"/>
    <p:sldId id="257" r:id="rId4"/>
    <p:sldId id="259" r:id="rId5"/>
    <p:sldId id="269" r:id="rId6"/>
    <p:sldId id="260" r:id="rId7"/>
    <p:sldId id="279" r:id="rId8"/>
    <p:sldId id="271" r:id="rId9"/>
    <p:sldId id="273" r:id="rId10"/>
    <p:sldId id="275" r:id="rId11"/>
    <p:sldId id="276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EEDA22-FF68-477F-8C95-AEA6DD6752E9}" type="doc">
      <dgm:prSet loTypeId="urn:microsoft.com/office/officeart/2005/8/layout/hierarchy3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ECBD6687-DD00-49D5-A2A6-FD9BF5B0D1CA}">
      <dgm:prSet phldrT="[Текст]" custT="1"/>
      <dgm:spPr>
        <a:solidFill>
          <a:schemeClr val="bg2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24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Поле актуальных </a:t>
          </a:r>
          <a:endParaRPr lang="ru-RU" sz="2400" b="1" dirty="0" smtClean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24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профессионально-личностных </a:t>
          </a:r>
          <a:r>
            <a:rPr lang="ru-RU" sz="24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проблем</a:t>
          </a:r>
        </a:p>
      </dgm:t>
    </dgm:pt>
    <dgm:pt modelId="{778C43B4-80C1-475F-9941-815AD71881B1}" type="parTrans" cxnId="{32AEFA94-523A-40D8-8ACF-6274B814315C}">
      <dgm:prSet/>
      <dgm:spPr/>
      <dgm:t>
        <a:bodyPr/>
        <a:lstStyle/>
        <a:p>
          <a:endParaRPr lang="ru-RU"/>
        </a:p>
      </dgm:t>
    </dgm:pt>
    <dgm:pt modelId="{C9518B67-5E9E-4BDD-928B-2201A7C36576}" type="sibTrans" cxnId="{32AEFA94-523A-40D8-8ACF-6274B814315C}">
      <dgm:prSet/>
      <dgm:spPr/>
      <dgm:t>
        <a:bodyPr/>
        <a:lstStyle/>
        <a:p>
          <a:endParaRPr lang="ru-RU"/>
        </a:p>
      </dgm:t>
    </dgm:pt>
    <dgm:pt modelId="{F414EC57-0006-4FF6-AD25-B963863CF875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/>
            <a:t>Недостаточный уровень знаний обучающих программ по работе  с начинающими педагогами</a:t>
          </a:r>
          <a:endParaRPr lang="ru-RU" sz="2000" dirty="0"/>
        </a:p>
      </dgm:t>
    </dgm:pt>
    <dgm:pt modelId="{6AF92CE3-72B5-4026-864A-A953B297CB41}" type="parTrans" cxnId="{5EAEC3A2-8E75-41B2-A31A-6AE5446FDF07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D7BEBCEA-F548-42A8-84BD-0D4375FC8CCE}" type="sibTrans" cxnId="{5EAEC3A2-8E75-41B2-A31A-6AE5446FDF07}">
      <dgm:prSet/>
      <dgm:spPr/>
      <dgm:t>
        <a:bodyPr/>
        <a:lstStyle/>
        <a:p>
          <a:endParaRPr lang="ru-RU"/>
        </a:p>
      </dgm:t>
    </dgm:pt>
    <dgm:pt modelId="{F48FCA58-F3E9-46DE-8090-E09CB1E28801}">
      <dgm:prSet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Умение  планировать и организовывать работу с молодыми педагогами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C8BD968-8374-4735-84C1-57C876F9D89D}" type="parTrans" cxnId="{51B01A18-0F33-485B-A38F-12F923B725EA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41DE1457-3092-4457-A1ED-575289689043}" type="sibTrans" cxnId="{51B01A18-0F33-485B-A38F-12F923B725EA}">
      <dgm:prSet/>
      <dgm:spPr/>
      <dgm:t>
        <a:bodyPr/>
        <a:lstStyle/>
        <a:p>
          <a:endParaRPr lang="ru-RU"/>
        </a:p>
      </dgm:t>
    </dgm:pt>
    <dgm:pt modelId="{2811EFAC-B9DA-4349-9678-E82683750B4F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Малоэффективность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работы методической службы ДДТ с начинающими педагогами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3996381-47D2-43FE-9478-4AA6E17EDE70}" type="parTrans" cxnId="{E98A3675-B373-4C50-966B-52A5E3E24DF8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8FC06665-6B45-431C-9529-A72B6AF01514}" type="sibTrans" cxnId="{E98A3675-B373-4C50-966B-52A5E3E24DF8}">
      <dgm:prSet/>
      <dgm:spPr/>
      <dgm:t>
        <a:bodyPr/>
        <a:lstStyle/>
        <a:p>
          <a:endParaRPr lang="ru-RU"/>
        </a:p>
      </dgm:t>
    </dgm:pt>
    <dgm:pt modelId="{70C882A7-3528-4139-9DB9-49EF2AFD0A1E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Недостаточный уровень владения навыками оказания методической помощи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7BD4CC1B-AC23-4AE1-B9B2-58637A7CDCEA}" type="parTrans" cxnId="{6923B604-CD67-4965-9006-C5C66628A415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860FF268-B152-436F-BFC6-87257CEDCE7E}" type="sibTrans" cxnId="{6923B604-CD67-4965-9006-C5C66628A415}">
      <dgm:prSet/>
      <dgm:spPr/>
      <dgm:t>
        <a:bodyPr/>
        <a:lstStyle/>
        <a:p>
          <a:endParaRPr lang="ru-RU"/>
        </a:p>
      </dgm:t>
    </dgm:pt>
    <dgm:pt modelId="{71936445-72BD-49A3-9458-EFBF9151EBFB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dirty="0">
              <a:latin typeface="Times New Roman" pitchFamily="18" charset="0"/>
              <a:cs typeface="Times New Roman" pitchFamily="18" charset="0"/>
            </a:rPr>
            <a:t>Умение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предупредить типичные ошибки и затруднения в организации образовательного процесса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B226EBD-E6E0-433B-B8AF-2DBF636C4DBA}" type="parTrans" cxnId="{82EE4C82-EE82-41BC-AE2F-3B563B011E1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72DD820F-3CC4-4CAA-86FC-4D8F011DE52B}" type="sibTrans" cxnId="{82EE4C82-EE82-41BC-AE2F-3B563B011E12}">
      <dgm:prSet/>
      <dgm:spPr/>
      <dgm:t>
        <a:bodyPr/>
        <a:lstStyle/>
        <a:p>
          <a:endParaRPr lang="ru-RU"/>
        </a:p>
      </dgm:t>
    </dgm:pt>
    <dgm:pt modelId="{065A11D4-C571-4E63-A956-2718201445BF}" type="pres">
      <dgm:prSet presAssocID="{5CEEDA22-FF68-477F-8C95-AEA6DD6752E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E775AF9-773F-41EA-AB48-234DE224BD6E}" type="pres">
      <dgm:prSet presAssocID="{ECBD6687-DD00-49D5-A2A6-FD9BF5B0D1CA}" presName="root" presStyleCnt="0"/>
      <dgm:spPr/>
    </dgm:pt>
    <dgm:pt modelId="{64B8CE78-69A1-48DF-9F35-325A30630659}" type="pres">
      <dgm:prSet presAssocID="{ECBD6687-DD00-49D5-A2A6-FD9BF5B0D1CA}" presName="rootComposite" presStyleCnt="0"/>
      <dgm:spPr/>
    </dgm:pt>
    <dgm:pt modelId="{040B49A0-EE56-4B3C-B284-60B7B963A48C}" type="pres">
      <dgm:prSet presAssocID="{ECBD6687-DD00-49D5-A2A6-FD9BF5B0D1CA}" presName="rootText" presStyleLbl="node1" presStyleIdx="0" presStyleCnt="1" custScaleX="1646933" custScaleY="377779" custLinFactX="8564" custLinFactY="-100000" custLinFactNeighborX="100000" custLinFactNeighborY="-135816"/>
      <dgm:spPr/>
      <dgm:t>
        <a:bodyPr/>
        <a:lstStyle/>
        <a:p>
          <a:endParaRPr lang="ru-RU"/>
        </a:p>
      </dgm:t>
    </dgm:pt>
    <dgm:pt modelId="{78D11C4F-49FF-41B7-823B-A27B79B59177}" type="pres">
      <dgm:prSet presAssocID="{ECBD6687-DD00-49D5-A2A6-FD9BF5B0D1C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F68FE97-9EB5-46D2-B1F9-2560F401D886}" type="pres">
      <dgm:prSet presAssocID="{ECBD6687-DD00-49D5-A2A6-FD9BF5B0D1CA}" presName="childShape" presStyleCnt="0"/>
      <dgm:spPr/>
    </dgm:pt>
    <dgm:pt modelId="{F836DCC7-B9EA-4E00-81E4-9F6F9571E169}" type="pres">
      <dgm:prSet presAssocID="{6AF92CE3-72B5-4026-864A-A953B297CB41}" presName="Name13" presStyleLbl="parChTrans1D2" presStyleIdx="0" presStyleCnt="5"/>
      <dgm:spPr/>
      <dgm:t>
        <a:bodyPr/>
        <a:lstStyle/>
        <a:p>
          <a:endParaRPr lang="ru-RU"/>
        </a:p>
      </dgm:t>
    </dgm:pt>
    <dgm:pt modelId="{F0AD4153-5570-431B-908E-20301BDADBAA}" type="pres">
      <dgm:prSet presAssocID="{F414EC57-0006-4FF6-AD25-B963863CF875}" presName="childText" presStyleLbl="bgAcc1" presStyleIdx="0" presStyleCnt="5" custScaleX="1759855" custScaleY="323695" custLinFactNeighborX="-8790" custLinFactNeighborY="-47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E4C61-0210-4C2E-B7A9-681EEF740D71}" type="pres">
      <dgm:prSet presAssocID="{EC8BD968-8374-4735-84C1-57C876F9D89D}" presName="Name13" presStyleLbl="parChTrans1D2" presStyleIdx="1" presStyleCnt="5"/>
      <dgm:spPr/>
      <dgm:t>
        <a:bodyPr/>
        <a:lstStyle/>
        <a:p>
          <a:endParaRPr lang="ru-RU"/>
        </a:p>
      </dgm:t>
    </dgm:pt>
    <dgm:pt modelId="{6FE0D74C-2A44-40D8-8152-B5EF73495B5A}" type="pres">
      <dgm:prSet presAssocID="{F48FCA58-F3E9-46DE-8090-E09CB1E28801}" presName="childText" presStyleLbl="bgAcc1" presStyleIdx="1" presStyleCnt="5" custScaleX="1754246" custScaleY="344252" custLinFactNeighborX="-8790" custLinFactNeighborY="-270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E60E0F-710B-403F-8563-DB01400EBFF6}" type="pres">
      <dgm:prSet presAssocID="{C3996381-47D2-43FE-9478-4AA6E17EDE70}" presName="Name13" presStyleLbl="parChTrans1D2" presStyleIdx="2" presStyleCnt="5"/>
      <dgm:spPr/>
      <dgm:t>
        <a:bodyPr/>
        <a:lstStyle/>
        <a:p>
          <a:endParaRPr lang="ru-RU"/>
        </a:p>
      </dgm:t>
    </dgm:pt>
    <dgm:pt modelId="{7EE758B0-DBDA-4F65-9C8B-C6AC7A841E1B}" type="pres">
      <dgm:prSet presAssocID="{2811EFAC-B9DA-4349-9678-E82683750B4F}" presName="childText" presStyleLbl="bgAcc1" presStyleIdx="2" presStyleCnt="5" custScaleX="1748187" custScaleY="265093" custLinFactY="125078" custLinFactNeighborX="-879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0D72F0-9CDC-4635-90BD-4C1FDE5C8A45}" type="pres">
      <dgm:prSet presAssocID="{BB226EBD-E6E0-433B-B8AF-2DBF636C4DBA}" presName="Name13" presStyleLbl="parChTrans1D2" presStyleIdx="3" presStyleCnt="5"/>
      <dgm:spPr/>
      <dgm:t>
        <a:bodyPr/>
        <a:lstStyle/>
        <a:p>
          <a:endParaRPr lang="ru-RU"/>
        </a:p>
      </dgm:t>
    </dgm:pt>
    <dgm:pt modelId="{A133C9DB-F03C-468D-9BE0-C8112CE04E82}" type="pres">
      <dgm:prSet presAssocID="{71936445-72BD-49A3-9458-EFBF9151EBFB}" presName="childText" presStyleLbl="bgAcc1" presStyleIdx="3" presStyleCnt="5" custScaleX="1742676" custScaleY="333884" custLinFactY="153485" custLinFactNeighborX="57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AD4315-0459-409E-AC67-BB405FA4EF17}" type="pres">
      <dgm:prSet presAssocID="{7BD4CC1B-AC23-4AE1-B9B2-58637A7CDCEA}" presName="Name13" presStyleLbl="parChTrans1D2" presStyleIdx="4" presStyleCnt="5"/>
      <dgm:spPr/>
      <dgm:t>
        <a:bodyPr/>
        <a:lstStyle/>
        <a:p>
          <a:endParaRPr lang="ru-RU"/>
        </a:p>
      </dgm:t>
    </dgm:pt>
    <dgm:pt modelId="{63242661-F41A-4306-A3F0-F46EF40DD65D}" type="pres">
      <dgm:prSet presAssocID="{70C882A7-3528-4139-9DB9-49EF2AFD0A1E}" presName="childText" presStyleLbl="bgAcc1" presStyleIdx="4" presStyleCnt="5" custScaleX="1758080" custScaleY="308205" custLinFactY="-300000" custLinFactNeighborX="-8790" custLinFactNeighborY="-3623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110798-8324-4FB0-90BD-FDE6726A84A7}" type="presOf" srcId="{BB226EBD-E6E0-433B-B8AF-2DBF636C4DBA}" destId="{FB0D72F0-9CDC-4635-90BD-4C1FDE5C8A45}" srcOrd="0" destOrd="0" presId="urn:microsoft.com/office/officeart/2005/8/layout/hierarchy3"/>
    <dgm:cxn modelId="{64DCE34C-8571-48E5-B3E1-D169A932F2CD}" type="presOf" srcId="{6AF92CE3-72B5-4026-864A-A953B297CB41}" destId="{F836DCC7-B9EA-4E00-81E4-9F6F9571E169}" srcOrd="0" destOrd="0" presId="urn:microsoft.com/office/officeart/2005/8/layout/hierarchy3"/>
    <dgm:cxn modelId="{009986B4-70DB-4734-A89D-7454746DAB66}" type="presOf" srcId="{7BD4CC1B-AC23-4AE1-B9B2-58637A7CDCEA}" destId="{FFAD4315-0459-409E-AC67-BB405FA4EF17}" srcOrd="0" destOrd="0" presId="urn:microsoft.com/office/officeart/2005/8/layout/hierarchy3"/>
    <dgm:cxn modelId="{9CFD218B-AA0D-43FC-9D8A-49429C433EB7}" type="presOf" srcId="{2811EFAC-B9DA-4349-9678-E82683750B4F}" destId="{7EE758B0-DBDA-4F65-9C8B-C6AC7A841E1B}" srcOrd="0" destOrd="0" presId="urn:microsoft.com/office/officeart/2005/8/layout/hierarchy3"/>
    <dgm:cxn modelId="{96E7C420-11A8-4BB8-B9B7-A559FC56941D}" type="presOf" srcId="{EC8BD968-8374-4735-84C1-57C876F9D89D}" destId="{86FE4C61-0210-4C2E-B7A9-681EEF740D71}" srcOrd="0" destOrd="0" presId="urn:microsoft.com/office/officeart/2005/8/layout/hierarchy3"/>
    <dgm:cxn modelId="{332556BA-D1B6-4BC9-9B63-2A4A8AF4EF9D}" type="presOf" srcId="{ECBD6687-DD00-49D5-A2A6-FD9BF5B0D1CA}" destId="{040B49A0-EE56-4B3C-B284-60B7B963A48C}" srcOrd="0" destOrd="0" presId="urn:microsoft.com/office/officeart/2005/8/layout/hierarchy3"/>
    <dgm:cxn modelId="{05F517ED-59C1-472E-A2D7-8B5EA23ECE1E}" type="presOf" srcId="{ECBD6687-DD00-49D5-A2A6-FD9BF5B0D1CA}" destId="{78D11C4F-49FF-41B7-823B-A27B79B59177}" srcOrd="1" destOrd="0" presId="urn:microsoft.com/office/officeart/2005/8/layout/hierarchy3"/>
    <dgm:cxn modelId="{6923B604-CD67-4965-9006-C5C66628A415}" srcId="{ECBD6687-DD00-49D5-A2A6-FD9BF5B0D1CA}" destId="{70C882A7-3528-4139-9DB9-49EF2AFD0A1E}" srcOrd="4" destOrd="0" parTransId="{7BD4CC1B-AC23-4AE1-B9B2-58637A7CDCEA}" sibTransId="{860FF268-B152-436F-BFC6-87257CEDCE7E}"/>
    <dgm:cxn modelId="{5EAEC3A2-8E75-41B2-A31A-6AE5446FDF07}" srcId="{ECBD6687-DD00-49D5-A2A6-FD9BF5B0D1CA}" destId="{F414EC57-0006-4FF6-AD25-B963863CF875}" srcOrd="0" destOrd="0" parTransId="{6AF92CE3-72B5-4026-864A-A953B297CB41}" sibTransId="{D7BEBCEA-F548-42A8-84BD-0D4375FC8CCE}"/>
    <dgm:cxn modelId="{82EE4C82-EE82-41BC-AE2F-3B563B011E12}" srcId="{ECBD6687-DD00-49D5-A2A6-FD9BF5B0D1CA}" destId="{71936445-72BD-49A3-9458-EFBF9151EBFB}" srcOrd="3" destOrd="0" parTransId="{BB226EBD-E6E0-433B-B8AF-2DBF636C4DBA}" sibTransId="{72DD820F-3CC4-4CAA-86FC-4D8F011DE52B}"/>
    <dgm:cxn modelId="{032C264A-87AC-4EA2-AAAF-D24EF369BD48}" type="presOf" srcId="{5CEEDA22-FF68-477F-8C95-AEA6DD6752E9}" destId="{065A11D4-C571-4E63-A956-2718201445BF}" srcOrd="0" destOrd="0" presId="urn:microsoft.com/office/officeart/2005/8/layout/hierarchy3"/>
    <dgm:cxn modelId="{0091C303-872D-491E-8679-30F18600C58F}" type="presOf" srcId="{C3996381-47D2-43FE-9478-4AA6E17EDE70}" destId="{43E60E0F-710B-403F-8563-DB01400EBFF6}" srcOrd="0" destOrd="0" presId="urn:microsoft.com/office/officeart/2005/8/layout/hierarchy3"/>
    <dgm:cxn modelId="{9288B1BB-C0E8-46DF-8148-DD3B2062EA12}" type="presOf" srcId="{71936445-72BD-49A3-9458-EFBF9151EBFB}" destId="{A133C9DB-F03C-468D-9BE0-C8112CE04E82}" srcOrd="0" destOrd="0" presId="urn:microsoft.com/office/officeart/2005/8/layout/hierarchy3"/>
    <dgm:cxn modelId="{51B01A18-0F33-485B-A38F-12F923B725EA}" srcId="{ECBD6687-DD00-49D5-A2A6-FD9BF5B0D1CA}" destId="{F48FCA58-F3E9-46DE-8090-E09CB1E28801}" srcOrd="1" destOrd="0" parTransId="{EC8BD968-8374-4735-84C1-57C876F9D89D}" sibTransId="{41DE1457-3092-4457-A1ED-575289689043}"/>
    <dgm:cxn modelId="{E98A3675-B373-4C50-966B-52A5E3E24DF8}" srcId="{ECBD6687-DD00-49D5-A2A6-FD9BF5B0D1CA}" destId="{2811EFAC-B9DA-4349-9678-E82683750B4F}" srcOrd="2" destOrd="0" parTransId="{C3996381-47D2-43FE-9478-4AA6E17EDE70}" sibTransId="{8FC06665-6B45-431C-9529-A72B6AF01514}"/>
    <dgm:cxn modelId="{32AEFA94-523A-40D8-8ACF-6274B814315C}" srcId="{5CEEDA22-FF68-477F-8C95-AEA6DD6752E9}" destId="{ECBD6687-DD00-49D5-A2A6-FD9BF5B0D1CA}" srcOrd="0" destOrd="0" parTransId="{778C43B4-80C1-475F-9941-815AD71881B1}" sibTransId="{C9518B67-5E9E-4BDD-928B-2201A7C36576}"/>
    <dgm:cxn modelId="{DA512C7B-E39B-48BF-9491-BE61C316999B}" type="presOf" srcId="{70C882A7-3528-4139-9DB9-49EF2AFD0A1E}" destId="{63242661-F41A-4306-A3F0-F46EF40DD65D}" srcOrd="0" destOrd="0" presId="urn:microsoft.com/office/officeart/2005/8/layout/hierarchy3"/>
    <dgm:cxn modelId="{509045EE-5946-4F6B-B519-625BBE83CB5E}" type="presOf" srcId="{F414EC57-0006-4FF6-AD25-B963863CF875}" destId="{F0AD4153-5570-431B-908E-20301BDADBAA}" srcOrd="0" destOrd="0" presId="urn:microsoft.com/office/officeart/2005/8/layout/hierarchy3"/>
    <dgm:cxn modelId="{3FDF8CBE-6315-49D3-BF35-B4A351EB245F}" type="presOf" srcId="{F48FCA58-F3E9-46DE-8090-E09CB1E28801}" destId="{6FE0D74C-2A44-40D8-8152-B5EF73495B5A}" srcOrd="0" destOrd="0" presId="urn:microsoft.com/office/officeart/2005/8/layout/hierarchy3"/>
    <dgm:cxn modelId="{DCF70301-6AD1-4064-8CAC-53A47514DF9A}" type="presParOf" srcId="{065A11D4-C571-4E63-A956-2718201445BF}" destId="{1E775AF9-773F-41EA-AB48-234DE224BD6E}" srcOrd="0" destOrd="0" presId="urn:microsoft.com/office/officeart/2005/8/layout/hierarchy3"/>
    <dgm:cxn modelId="{27122E02-09FE-49B5-A347-B1FDBFFBAA9E}" type="presParOf" srcId="{1E775AF9-773F-41EA-AB48-234DE224BD6E}" destId="{64B8CE78-69A1-48DF-9F35-325A30630659}" srcOrd="0" destOrd="0" presId="urn:microsoft.com/office/officeart/2005/8/layout/hierarchy3"/>
    <dgm:cxn modelId="{A4F8A4D6-25E7-4195-9706-C2DCD64FAE49}" type="presParOf" srcId="{64B8CE78-69A1-48DF-9F35-325A30630659}" destId="{040B49A0-EE56-4B3C-B284-60B7B963A48C}" srcOrd="0" destOrd="0" presId="urn:microsoft.com/office/officeart/2005/8/layout/hierarchy3"/>
    <dgm:cxn modelId="{EAA9423B-2004-4A1D-9DB9-DD01E0B4ED7A}" type="presParOf" srcId="{64B8CE78-69A1-48DF-9F35-325A30630659}" destId="{78D11C4F-49FF-41B7-823B-A27B79B59177}" srcOrd="1" destOrd="0" presId="urn:microsoft.com/office/officeart/2005/8/layout/hierarchy3"/>
    <dgm:cxn modelId="{65118A54-F168-4C77-ACC0-F48EEC55B9A1}" type="presParOf" srcId="{1E775AF9-773F-41EA-AB48-234DE224BD6E}" destId="{1F68FE97-9EB5-46D2-B1F9-2560F401D886}" srcOrd="1" destOrd="0" presId="urn:microsoft.com/office/officeart/2005/8/layout/hierarchy3"/>
    <dgm:cxn modelId="{75CCB3B2-1CA6-4A3F-AEC3-F025C1108B7A}" type="presParOf" srcId="{1F68FE97-9EB5-46D2-B1F9-2560F401D886}" destId="{F836DCC7-B9EA-4E00-81E4-9F6F9571E169}" srcOrd="0" destOrd="0" presId="urn:microsoft.com/office/officeart/2005/8/layout/hierarchy3"/>
    <dgm:cxn modelId="{D6A0C999-A2E1-43BC-A57E-7414D0BF3AAC}" type="presParOf" srcId="{1F68FE97-9EB5-46D2-B1F9-2560F401D886}" destId="{F0AD4153-5570-431B-908E-20301BDADBAA}" srcOrd="1" destOrd="0" presId="urn:microsoft.com/office/officeart/2005/8/layout/hierarchy3"/>
    <dgm:cxn modelId="{394DA8C6-A947-4728-8641-7D1D87E80F95}" type="presParOf" srcId="{1F68FE97-9EB5-46D2-B1F9-2560F401D886}" destId="{86FE4C61-0210-4C2E-B7A9-681EEF740D71}" srcOrd="2" destOrd="0" presId="urn:microsoft.com/office/officeart/2005/8/layout/hierarchy3"/>
    <dgm:cxn modelId="{5D085B47-5C7B-438C-B5F2-BCB246527638}" type="presParOf" srcId="{1F68FE97-9EB5-46D2-B1F9-2560F401D886}" destId="{6FE0D74C-2A44-40D8-8152-B5EF73495B5A}" srcOrd="3" destOrd="0" presId="urn:microsoft.com/office/officeart/2005/8/layout/hierarchy3"/>
    <dgm:cxn modelId="{A8637B06-FA35-4B72-BF91-53E9C8AA11D9}" type="presParOf" srcId="{1F68FE97-9EB5-46D2-B1F9-2560F401D886}" destId="{43E60E0F-710B-403F-8563-DB01400EBFF6}" srcOrd="4" destOrd="0" presId="urn:microsoft.com/office/officeart/2005/8/layout/hierarchy3"/>
    <dgm:cxn modelId="{4B75395F-40AE-4E38-B77A-EF98F656AEAF}" type="presParOf" srcId="{1F68FE97-9EB5-46D2-B1F9-2560F401D886}" destId="{7EE758B0-DBDA-4F65-9C8B-C6AC7A841E1B}" srcOrd="5" destOrd="0" presId="urn:microsoft.com/office/officeart/2005/8/layout/hierarchy3"/>
    <dgm:cxn modelId="{E900537C-5221-4980-92B9-DB9811827F07}" type="presParOf" srcId="{1F68FE97-9EB5-46D2-B1F9-2560F401D886}" destId="{FB0D72F0-9CDC-4635-90BD-4C1FDE5C8A45}" srcOrd="6" destOrd="0" presId="urn:microsoft.com/office/officeart/2005/8/layout/hierarchy3"/>
    <dgm:cxn modelId="{0D4BEED9-9FE3-4E3E-AC3B-BEF2EEFD7E59}" type="presParOf" srcId="{1F68FE97-9EB5-46D2-B1F9-2560F401D886}" destId="{A133C9DB-F03C-468D-9BE0-C8112CE04E82}" srcOrd="7" destOrd="0" presId="urn:microsoft.com/office/officeart/2005/8/layout/hierarchy3"/>
    <dgm:cxn modelId="{26D55066-4305-4530-9277-16C5ED97C3F1}" type="presParOf" srcId="{1F68FE97-9EB5-46D2-B1F9-2560F401D886}" destId="{FFAD4315-0459-409E-AC67-BB405FA4EF17}" srcOrd="8" destOrd="0" presId="urn:microsoft.com/office/officeart/2005/8/layout/hierarchy3"/>
    <dgm:cxn modelId="{8D0208FB-47B1-4912-9177-42989234E587}" type="presParOf" srcId="{1F68FE97-9EB5-46D2-B1F9-2560F401D886}" destId="{63242661-F41A-4306-A3F0-F46EF40DD65D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B49A0-EE56-4B3C-B284-60B7B963A48C}">
      <dsp:nvSpPr>
        <dsp:cNvPr id="0" name=""/>
        <dsp:cNvSpPr/>
      </dsp:nvSpPr>
      <dsp:spPr>
        <a:xfrm>
          <a:off x="431649" y="0"/>
          <a:ext cx="7855158" cy="900921"/>
        </a:xfrm>
        <a:prstGeom prst="roundRect">
          <a:avLst>
            <a:gd name="adj" fmla="val 10000"/>
          </a:avLst>
        </a:prstGeom>
        <a:solidFill>
          <a:schemeClr val="bg2">
            <a:lumMod val="60000"/>
            <a:lumOff val="4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Поле актуальных </a:t>
          </a:r>
          <a:endParaRPr lang="ru-RU" sz="2400" b="1" kern="1200" dirty="0" smtClean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профессионально-личностных </a:t>
          </a:r>
          <a:r>
            <a:rPr lang="ru-RU" sz="2400" b="1" kern="12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проблем</a:t>
          </a:r>
        </a:p>
      </dsp:txBody>
      <dsp:txXfrm>
        <a:off x="458036" y="26387"/>
        <a:ext cx="7802384" cy="848147"/>
      </dsp:txXfrm>
    </dsp:sp>
    <dsp:sp modelId="{F836DCC7-B9EA-4E00-81E4-9F6F9571E169}">
      <dsp:nvSpPr>
        <dsp:cNvPr id="0" name=""/>
        <dsp:cNvSpPr/>
      </dsp:nvSpPr>
      <dsp:spPr>
        <a:xfrm>
          <a:off x="1217165" y="900921"/>
          <a:ext cx="320715" cy="461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836"/>
              </a:lnTo>
              <a:lnTo>
                <a:pt x="320715" y="46183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D4153-5570-431B-908E-20301BDADBAA}">
      <dsp:nvSpPr>
        <dsp:cNvPr id="0" name=""/>
        <dsp:cNvSpPr/>
      </dsp:nvSpPr>
      <dsp:spPr>
        <a:xfrm>
          <a:off x="1537881" y="976786"/>
          <a:ext cx="6714998" cy="7719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Недостаточный уровень знаний обучающих программ по работе  с начинающими педагогами</a:t>
          </a:r>
          <a:endParaRPr lang="ru-RU" sz="2000" kern="1200" dirty="0"/>
        </a:p>
      </dsp:txBody>
      <dsp:txXfrm>
        <a:off x="1560490" y="999395"/>
        <a:ext cx="6669780" cy="726724"/>
      </dsp:txXfrm>
    </dsp:sp>
    <dsp:sp modelId="{86FE4C61-0210-4C2E-B7A9-681EEF740D71}">
      <dsp:nvSpPr>
        <dsp:cNvPr id="0" name=""/>
        <dsp:cNvSpPr/>
      </dsp:nvSpPr>
      <dsp:spPr>
        <a:xfrm>
          <a:off x="1217165" y="900921"/>
          <a:ext cx="320715" cy="1366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951"/>
              </a:lnTo>
              <a:lnTo>
                <a:pt x="320715" y="136695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0D74C-2A44-40D8-8152-B5EF73495B5A}">
      <dsp:nvSpPr>
        <dsp:cNvPr id="0" name=""/>
        <dsp:cNvSpPr/>
      </dsp:nvSpPr>
      <dsp:spPr>
        <a:xfrm>
          <a:off x="1537881" y="1857388"/>
          <a:ext cx="6693596" cy="820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/>
            <a:t>Умение  планировать и организовывать работу с молодыми педагогами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61926" y="1881433"/>
        <a:ext cx="6645506" cy="772876"/>
      </dsp:txXfrm>
    </dsp:sp>
    <dsp:sp modelId="{43E60E0F-710B-403F-8563-DB01400EBFF6}">
      <dsp:nvSpPr>
        <dsp:cNvPr id="0" name=""/>
        <dsp:cNvSpPr/>
      </dsp:nvSpPr>
      <dsp:spPr>
        <a:xfrm>
          <a:off x="1217165" y="900921"/>
          <a:ext cx="320715" cy="2992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2909"/>
              </a:lnTo>
              <a:lnTo>
                <a:pt x="320715" y="299290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E758B0-DBDA-4F65-9C8B-C6AC7A841E1B}">
      <dsp:nvSpPr>
        <dsp:cNvPr id="0" name=""/>
        <dsp:cNvSpPr/>
      </dsp:nvSpPr>
      <dsp:spPr>
        <a:xfrm>
          <a:off x="1537881" y="3577736"/>
          <a:ext cx="6670477" cy="632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Малоэффективность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работы методической службы ДДТ с начинающими педагогами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56397" y="3596252"/>
        <a:ext cx="6633445" cy="595157"/>
      </dsp:txXfrm>
    </dsp:sp>
    <dsp:sp modelId="{FB0D72F0-9CDC-4635-90BD-4C1FDE5C8A45}">
      <dsp:nvSpPr>
        <dsp:cNvPr id="0" name=""/>
        <dsp:cNvSpPr/>
      </dsp:nvSpPr>
      <dsp:spPr>
        <a:xfrm>
          <a:off x="1217165" y="900921"/>
          <a:ext cx="354473" cy="3834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4489"/>
              </a:lnTo>
              <a:lnTo>
                <a:pt x="354473" y="383448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3C9DB-F03C-468D-9BE0-C8112CE04E82}">
      <dsp:nvSpPr>
        <dsp:cNvPr id="0" name=""/>
        <dsp:cNvSpPr/>
      </dsp:nvSpPr>
      <dsp:spPr>
        <a:xfrm>
          <a:off x="1571638" y="4337290"/>
          <a:ext cx="6649449" cy="7962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Умение 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предупредить типичные ошибки и затруднения в организации образовательного процесса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94959" y="4360611"/>
        <a:ext cx="6602807" cy="749599"/>
      </dsp:txXfrm>
    </dsp:sp>
    <dsp:sp modelId="{FFAD4315-0459-409E-AC67-BB405FA4EF17}">
      <dsp:nvSpPr>
        <dsp:cNvPr id="0" name=""/>
        <dsp:cNvSpPr/>
      </dsp:nvSpPr>
      <dsp:spPr>
        <a:xfrm>
          <a:off x="1217165" y="900921"/>
          <a:ext cx="320715" cy="2237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7097"/>
              </a:lnTo>
              <a:lnTo>
                <a:pt x="320715" y="223709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242661-F41A-4306-A3F0-F46EF40DD65D}">
      <dsp:nvSpPr>
        <dsp:cNvPr id="0" name=""/>
        <dsp:cNvSpPr/>
      </dsp:nvSpPr>
      <dsp:spPr>
        <a:xfrm>
          <a:off x="1537881" y="2770517"/>
          <a:ext cx="6708225" cy="7350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Недостаточный уровень владения навыками оказания методической помощи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59408" y="2792044"/>
        <a:ext cx="6665171" cy="691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2DE3463-5159-4BCB-A0B1-26430AC5A226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BCC7118-9302-415C-9826-58E792D234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309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EF55C-8BF3-457C-BAEF-824A49A1FF5F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83BD0-8A4A-4D0D-A4C8-7952201124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472AD-E1D8-4341-BABE-557A76BA495C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30367-E277-4292-ACC8-FEDB5823E8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193A3-CACC-4720-AEAD-74FFD3C30029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3EC03-9292-4EC9-809B-A3939507E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38260-E813-4B28-8081-3851B66DE826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6992B-C894-42BA-8278-8EF83FD1B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AE133-4670-4E36-8A9F-5BAD97C65852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09348-C96E-4267-937F-82C12BA4A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A0483-50E1-4368-8812-C64D73B19777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6DFCC-0097-4CB6-A1CC-45DE30D8D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AD1DC-EB78-448C-A2FE-C47C286DF48C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284E5-19EE-48BB-9B44-8A8D307F7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77D10-B094-4555-A243-928C1084A55E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EAE31-9981-4B18-BDA1-F8612149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6971-803A-435A-85C7-3B054EDDF3E0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48452-6632-4BE1-AACE-939430FE37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A76CC-0A85-49F7-B3D6-533D40D8E276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042B5-95F3-4697-8C9F-9BF7E5D5D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1AB7-3754-4C88-B512-444493BD554E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3D82F-3E3B-4D0C-B71F-C543EDF5DC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14F96E-A72F-48D5-AE13-2A26A3DF1BD9}" type="datetimeFigureOut">
              <a:rPr lang="ru-RU"/>
              <a:pPr>
                <a:defRPr/>
              </a:pPr>
              <a:t>01.02.2016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F4D669-27E8-48A2-A4EC-2DA05F1D4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00034" y="714356"/>
            <a:ext cx="8218787" cy="1015663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Программа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профессионально-личностного саморазвития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педагога-воспитателя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143116"/>
            <a:ext cx="7143800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</a:rPr>
              <a:t>«Совершенствование профессиональных навыков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</a:rPr>
              <a:t> работы с начинающими педагогами»</a:t>
            </a:r>
          </a:p>
        </p:txBody>
      </p:sp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5143500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dirty="0" err="1">
                <a:latin typeface="Constantia" pitchFamily="18" charset="0"/>
              </a:rPr>
              <a:t>Полюбина</a:t>
            </a:r>
            <a:r>
              <a:rPr lang="ru-RU" sz="2800" dirty="0">
                <a:latin typeface="Constantia" pitchFamily="18" charset="0"/>
              </a:rPr>
              <a:t> Ирина Алексеевна</a:t>
            </a:r>
          </a:p>
          <a:p>
            <a:pPr algn="ctr"/>
            <a:r>
              <a:rPr lang="ru-RU" sz="2800" dirty="0">
                <a:latin typeface="Constantia" pitchFamily="18" charset="0"/>
              </a:rPr>
              <a:t>Заместитель директора  по УВР</a:t>
            </a:r>
          </a:p>
          <a:p>
            <a:pPr algn="ctr"/>
            <a:r>
              <a:rPr lang="ru-RU" sz="2800" dirty="0">
                <a:latin typeface="Constantia" pitchFamily="18" charset="0"/>
              </a:rPr>
              <a:t> </a:t>
            </a:r>
            <a:r>
              <a:rPr lang="ru-RU" sz="2800" dirty="0" smtClean="0">
                <a:latin typeface="Constantia" pitchFamily="18" charset="0"/>
              </a:rPr>
              <a:t>МКУ ДО-Дома </a:t>
            </a:r>
            <a:r>
              <a:rPr lang="ru-RU" sz="2800" dirty="0">
                <a:latin typeface="Constantia" pitchFamily="18" charset="0"/>
              </a:rPr>
              <a:t>детского творчества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1"/>
          <p:cNvSpPr>
            <a:spLocks noChangeArrowheads="1"/>
          </p:cNvSpPr>
          <p:nvPr/>
        </p:nvSpPr>
        <p:spPr bwMode="auto">
          <a:xfrm>
            <a:off x="1785938" y="285750"/>
            <a:ext cx="51530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Маршрут самосовершенствования</a:t>
            </a:r>
            <a:endParaRPr lang="ru-RU" sz="2800" b="1" i="1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684479"/>
              </p:ext>
            </p:extLst>
          </p:nvPr>
        </p:nvGraphicFramePr>
        <p:xfrm>
          <a:off x="285750" y="1285875"/>
          <a:ext cx="8572500" cy="5417058"/>
        </p:xfrm>
        <a:graphic>
          <a:graphicData uri="http://schemas.openxmlformats.org/drawingml/2006/table">
            <a:tbl>
              <a:tblPr/>
              <a:tblGrid>
                <a:gridCol w="2143125"/>
                <a:gridCol w="2271713"/>
                <a:gridCol w="1555750"/>
                <a:gridCol w="744537"/>
                <a:gridCol w="1857375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Поле профессионально-личностных проблем развития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Вариативные способы решения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6988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Дополнительные ресурсы (консультативно-практическое  содействие)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Планируемый результат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4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3.Недостаточный уровень владения навыками оказания методической помощи молодым педагогам в организации УВП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marR="0" lvl="0" indent="88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1.Изучение методической литературы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2700" marR="0" lvl="0" indent="88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2.Посещение занятий творческого объединения, воспитательных мероприятий, родительских собраний;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14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психолога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714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методической службы МИМЦ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2015г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.-май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2016г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1750" marR="0" lvl="0" indent="88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Свободное владение необходимым комплексом методов, приёмов и способов  обучения педагогов, передачи собственного профессионального опыта.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1750" marR="0" lvl="0" indent="88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предупредить  типичные ошибки и затруднения в организации образовательного процесса молодых педагогов,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Прямоугольник 1"/>
          <p:cNvSpPr>
            <a:spLocks noChangeArrowheads="1"/>
          </p:cNvSpPr>
          <p:nvPr/>
        </p:nvSpPr>
        <p:spPr bwMode="auto">
          <a:xfrm>
            <a:off x="1785938" y="285750"/>
            <a:ext cx="51530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Маршрут самосовершенствования</a:t>
            </a:r>
            <a:endParaRPr lang="ru-RU" sz="2800" b="1" i="1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5" y="1285875"/>
          <a:ext cx="8715375" cy="4651058"/>
        </p:xfrm>
        <a:graphic>
          <a:graphicData uri="http://schemas.openxmlformats.org/drawingml/2006/table">
            <a:tbl>
              <a:tblPr/>
              <a:tblGrid>
                <a:gridCol w="2138363"/>
                <a:gridCol w="2419350"/>
                <a:gridCol w="1555750"/>
                <a:gridCol w="744537"/>
                <a:gridCol w="1857375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Поле профессионально-личностных проблем развития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Вариативные способы решения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6988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Дополнительные ресурсы (консультативно-практическое  содействие)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Планируемый результат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4713">
                <a:tc>
                  <a:txBody>
                    <a:bodyPr/>
                    <a:lstStyle/>
                    <a:p>
                      <a:pPr marL="0" marR="0" lvl="0" indent="-7938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Малоэффектив-ность   работы методической службы ДДТ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-7938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молодыми специалистами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400" marR="0" lvl="0" indent="-254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1.Изучение методической литературы по повышению эффективности работы методистов с молодыми кадрами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5400" marR="0" lvl="0" indent="-254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Анализ работы методистов по проблеме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1750" marR="0" lvl="0" indent="1206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методической службы МИМЦ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3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течение года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73025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 организовать и привести  в систему работу методической службы ДДТ с молодыми педагогами.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latin typeface="Times New Roman" pitchFamily="18" charset="0"/>
                <a:cs typeface="Times New Roman" pitchFamily="18" charset="0"/>
              </a:rPr>
              <a:t>Методический портфель профессионала</a:t>
            </a:r>
            <a:endParaRPr lang="ru-RU" sz="320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713233"/>
              </p:ext>
            </p:extLst>
          </p:nvPr>
        </p:nvGraphicFramePr>
        <p:xfrm>
          <a:off x="428625" y="1571625"/>
          <a:ext cx="8215313" cy="5315395"/>
        </p:xfrm>
        <a:graphic>
          <a:graphicData uri="http://schemas.openxmlformats.org/drawingml/2006/table">
            <a:tbl>
              <a:tblPr/>
              <a:tblGrid>
                <a:gridCol w="384175"/>
                <a:gridCol w="4902200"/>
                <a:gridCol w="2928938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Обобщение результатов профессионально-личностного саморазвития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Тематическая методическая папка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Август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г.-май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Каталог Интернет-ресурсов 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Тематический каталог теоретико-методических источников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9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Методическое портфолио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 маю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2500306"/>
            <a:ext cx="829182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Спасибо за внимание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3" y="428625"/>
            <a:ext cx="8715375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«…достижение профессиональной успешности связано с обеспечением необходимого уровня профессиональной компетенции»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С.А. </a:t>
            </a:r>
            <a:r>
              <a:rPr lang="ru-RU" sz="3200" b="1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Дружилов</a:t>
            </a:r>
            <a:endParaRPr lang="ru-RU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1"/>
          <p:cNvSpPr txBox="1">
            <a:spLocks noChangeArrowheads="1"/>
          </p:cNvSpPr>
          <p:nvPr/>
        </p:nvSpPr>
        <p:spPr bwMode="auto">
          <a:xfrm>
            <a:off x="214313" y="0"/>
            <a:ext cx="8715375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onstantia" pitchFamily="18" charset="0"/>
              </a:rPr>
              <a:t>    </a:t>
            </a:r>
          </a:p>
          <a:p>
            <a:pPr algn="ctr"/>
            <a:r>
              <a:rPr lang="ru-RU" sz="3200" b="1" i="1">
                <a:latin typeface="Constantia" pitchFamily="18" charset="0"/>
              </a:rPr>
              <a:t>Дневник самонаблюдений </a:t>
            </a:r>
          </a:p>
          <a:p>
            <a:r>
              <a:rPr lang="ru-RU" sz="3200" b="1">
                <a:latin typeface="Constantia" pitchFamily="18" charset="0"/>
              </a:rPr>
              <a:t>                                        </a:t>
            </a:r>
            <a:endParaRPr lang="ru-RU" sz="3200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285720" y="1214422"/>
          <a:ext cx="8286808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1"/>
          <p:cNvSpPr txBox="1">
            <a:spLocks noChangeArrowheads="1"/>
          </p:cNvSpPr>
          <p:nvPr/>
        </p:nvSpPr>
        <p:spPr bwMode="auto">
          <a:xfrm>
            <a:off x="0" y="0"/>
            <a:ext cx="8116888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>
                <a:latin typeface="Constantia" pitchFamily="18" charset="0"/>
              </a:rPr>
              <a:t>     </a:t>
            </a:r>
            <a:r>
              <a:rPr lang="ru-RU" sz="3200" b="1" i="1">
                <a:latin typeface="Constantia" pitchFamily="18" charset="0"/>
              </a:rPr>
              <a:t>Цель профессионально-личностной</a:t>
            </a:r>
          </a:p>
          <a:p>
            <a:pPr algn="ctr"/>
            <a:r>
              <a:rPr lang="ru-RU" sz="3200" b="1" i="1">
                <a:latin typeface="Constantia" pitchFamily="18" charset="0"/>
              </a:rPr>
              <a:t> программы</a:t>
            </a:r>
            <a:r>
              <a:rPr lang="ru-RU" sz="2400" b="1" i="1">
                <a:latin typeface="Constantia" pitchFamily="18" charset="0"/>
              </a:rPr>
              <a:t>:</a:t>
            </a:r>
          </a:p>
        </p:txBody>
      </p:sp>
      <p:sp>
        <p:nvSpPr>
          <p:cNvPr id="17410" name="TextBox 4"/>
          <p:cNvSpPr txBox="1">
            <a:spLocks noChangeArrowheads="1"/>
          </p:cNvSpPr>
          <p:nvPr/>
        </p:nvSpPr>
        <p:spPr bwMode="auto">
          <a:xfrm>
            <a:off x="214313" y="2786063"/>
            <a:ext cx="871537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85750" y="1214438"/>
            <a:ext cx="853440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800">
                <a:latin typeface="Constantia" pitchFamily="18" charset="0"/>
                <a:cs typeface="Times New Roman" pitchFamily="18" charset="0"/>
              </a:rPr>
              <a:t>Развитие профессиональных навыков и умений, которые позволят эффективно организовать работу с начинающими педагогами</a:t>
            </a:r>
          </a:p>
          <a:p>
            <a:pPr eaLnBrk="0" hangingPunct="0"/>
            <a:endParaRPr lang="ru-RU" sz="2800" b="1" i="1">
              <a:latin typeface="Constantia" pitchFamily="18" charset="0"/>
              <a:cs typeface="Times New Roman" pitchFamily="18" charset="0"/>
            </a:endParaRPr>
          </a:p>
          <a:p>
            <a:pPr eaLnBrk="0" hangingPunct="0"/>
            <a:r>
              <a:rPr lang="ru-RU" sz="2800" b="1" i="1">
                <a:latin typeface="Constantia" pitchFamily="18" charset="0"/>
                <a:cs typeface="Times New Roman" pitchFamily="18" charset="0"/>
              </a:rPr>
              <a:t>Задачи:</a:t>
            </a:r>
          </a:p>
          <a:p>
            <a:pPr eaLnBrk="0" hangingPunct="0">
              <a:buFontTx/>
              <a:buAutoNum type="arabicPeriod"/>
            </a:pPr>
            <a:r>
              <a:rPr lang="ru-RU" sz="2800">
                <a:latin typeface="Constantia" pitchFamily="18" charset="0"/>
                <a:cs typeface="Times New Roman" pitchFamily="18" charset="0"/>
              </a:rPr>
              <a:t>Изучить  положительный опыт работы с молодыми педагогами в других учреждениях</a:t>
            </a:r>
          </a:p>
          <a:p>
            <a:pPr eaLnBrk="0" hangingPunct="0">
              <a:buFontTx/>
              <a:buAutoNum type="arabicPeriod"/>
            </a:pPr>
            <a:r>
              <a:rPr lang="ru-RU" sz="2800">
                <a:latin typeface="Constantia" pitchFamily="18" charset="0"/>
                <a:cs typeface="Times New Roman" pitchFamily="18" charset="0"/>
              </a:rPr>
              <a:t>Организовать работу Школы Молодого Педагога (ШВМ)</a:t>
            </a:r>
          </a:p>
          <a:p>
            <a:pPr eaLnBrk="0" hangingPunct="0">
              <a:buFontTx/>
              <a:buAutoNum type="arabicPeriod"/>
            </a:pPr>
            <a:r>
              <a:rPr lang="ru-RU" sz="2800">
                <a:latin typeface="Constantia" pitchFamily="18" charset="0"/>
                <a:cs typeface="Times New Roman" pitchFamily="18" charset="0"/>
              </a:rPr>
              <a:t>Работать над повышение эффективности методической службы ДДТ</a:t>
            </a:r>
          </a:p>
          <a:p>
            <a:pPr eaLnBrk="0" hangingPunct="0">
              <a:buFontTx/>
              <a:buAutoNum type="arabicPeriod"/>
            </a:pPr>
            <a:endParaRPr lang="ru-RU" sz="2800"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85813" y="1785938"/>
            <a:ext cx="7643812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самодиагностика 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мониторинг методического личностного опыта 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создание портфолио 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создание банка положительного опыта 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изучение передового педагогического опыта 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курсы повышения квалификации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Подготовка и проведение семинара-практикума «Занятие в УДОД»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педагогические чтения (подготовка тезисов)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- изучение методической литературы и нормативно-правовых актов</a:t>
            </a:r>
            <a:endParaRPr lang="ru-RU" sz="2400" b="1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214313" y="0"/>
            <a:ext cx="8643937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Определение возможностей</a:t>
            </a:r>
          </a:p>
          <a:p>
            <a:pPr algn="r"/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 реализации поставленных целей</a:t>
            </a:r>
            <a:endParaRPr lang="ru-RU" sz="3200"/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0" y="0"/>
            <a:ext cx="9144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000" b="1">
                <a:latin typeface="Times New Roman" pitchFamily="18" charset="0"/>
                <a:cs typeface="Times New Roman" pitchFamily="18" charset="0"/>
              </a:rPr>
              <a:t>Информационные ориентиры и адреса</a:t>
            </a:r>
          </a:p>
          <a:p>
            <a:r>
              <a:rPr lang="ru-RU" sz="3000" b="1">
                <a:latin typeface="Times New Roman" pitchFamily="18" charset="0"/>
                <a:cs typeface="Times New Roman" pitchFamily="18" charset="0"/>
              </a:rPr>
              <a:t>                               передового педагогического опыта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ru-RU" sz="320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1444625"/>
            <a:ext cx="9144000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 b="1" i="1" u="sng">
                <a:solidFill>
                  <a:srgbClr val="21B2C9"/>
                </a:solidFill>
                <a:latin typeface="Times New Roman" pitchFamily="18" charset="0"/>
                <a:cs typeface="Times New Roman" pitchFamily="18" charset="0"/>
              </a:rPr>
              <a:t>Словарь терминов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Самонаблюдение </a:t>
            </a:r>
            <a:r>
              <a:rPr lang="ru-RU" sz="2000" b="1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0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b="1">
                <a:latin typeface="Constantia" pitchFamily="18" charset="0"/>
                <a:cs typeface="Times New Roman" pitchFamily="18" charset="0"/>
              </a:rPr>
              <a:t>направление внимания на собственные психические процессы, на деятельность нашего мышления, на наши чувствования и волевые импульсы</a:t>
            </a:r>
            <a:endParaRPr lang="ru-RU" sz="2000" b="1">
              <a:latin typeface="Constantia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Самодиагностика </a:t>
            </a:r>
            <a:r>
              <a:rPr lang="ru-RU" sz="2000" b="1">
                <a:latin typeface="Calibri" pitchFamily="34" charset="0"/>
                <a:cs typeface="Times New Roman" pitchFamily="18" charset="0"/>
              </a:rPr>
              <a:t>– </a:t>
            </a:r>
            <a:r>
              <a:rPr lang="ru-RU" sz="2000" b="1">
                <a:latin typeface="Constantia" pitchFamily="18" charset="0"/>
                <a:cs typeface="Times New Roman" pitchFamily="18" charset="0"/>
              </a:rPr>
              <a:t>проведение исследований путём анализа, сравнения, тестирования, направленных на познание самого себя</a:t>
            </a:r>
            <a:endParaRPr lang="ru-RU" sz="2000" b="1">
              <a:latin typeface="Constantia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Саморазвитие </a:t>
            </a:r>
            <a:r>
              <a:rPr lang="ru-RU" sz="2000" b="1">
                <a:latin typeface="Calibri" pitchFamily="34" charset="0"/>
                <a:cs typeface="Times New Roman" pitchFamily="18" charset="0"/>
              </a:rPr>
              <a:t>– </a:t>
            </a:r>
            <a:r>
              <a:rPr lang="ru-RU" sz="2000" b="1">
                <a:latin typeface="Constantia" pitchFamily="18" charset="0"/>
                <a:cs typeface="Times New Roman" pitchFamily="18" charset="0"/>
              </a:rPr>
              <a:t>развитие собственных сил, физических и умственных,  на основе самодеятельности, самостоятельных знаний</a:t>
            </a:r>
          </a:p>
          <a:p>
            <a:pPr eaLnBrk="0" hangingPunct="0"/>
            <a:r>
              <a:rPr lang="ru-RU" sz="2000" b="1">
                <a:latin typeface="Constantia" pitchFamily="18" charset="0"/>
              </a:rPr>
              <a:t>Самовоспитание – осознанная, целеустремленная деятельность человека, направленная на саморазвитие,</a:t>
            </a:r>
          </a:p>
          <a:p>
            <a:pPr eaLnBrk="0" hangingPunct="0"/>
            <a:r>
              <a:rPr lang="ru-RU" sz="2000" b="1">
                <a:latin typeface="Constantia" pitchFamily="18" charset="0"/>
                <a:cs typeface="Times New Roman" pitchFamily="18" charset="0"/>
              </a:rPr>
              <a:t>Ранжирование –</a:t>
            </a:r>
            <a:r>
              <a:rPr lang="ru-RU" sz="2400"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2000" b="1">
                <a:latin typeface="Constantia" pitchFamily="18" charset="0"/>
                <a:cs typeface="Times New Roman" pitchFamily="18" charset="0"/>
              </a:rPr>
              <a:t>способ определения значимости отдельных целей и подцелей при анализе дерева целей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Личностно-ориентированный </a:t>
            </a:r>
            <a:r>
              <a:rPr lang="ru-RU" sz="2000" b="1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24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b="1">
                <a:latin typeface="Constantia" pitchFamily="18" charset="0"/>
                <a:cs typeface="Times New Roman" pitchFamily="18" charset="0"/>
              </a:rPr>
              <a:t>процесс обучения и воспитания, построенный у учётом возрастных и индивидуальных особенносте</a:t>
            </a:r>
            <a:r>
              <a:rPr lang="en-US" sz="2000" b="1">
                <a:latin typeface="Constantia" pitchFamily="18" charset="0"/>
                <a:cs typeface="Times New Roman" pitchFamily="18" charset="0"/>
              </a:rPr>
              <a:t>q</a:t>
            </a:r>
            <a:endParaRPr lang="ru-RU" sz="2000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20638"/>
            <a:ext cx="914400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000" b="1">
                <a:latin typeface="Times New Roman" pitchFamily="18" charset="0"/>
                <a:cs typeface="Times New Roman" pitchFamily="18" charset="0"/>
              </a:rPr>
              <a:t>Информационные ориентиры и адреса</a:t>
            </a:r>
          </a:p>
          <a:p>
            <a:r>
              <a:rPr lang="ru-RU" sz="3000" b="1">
                <a:latin typeface="Times New Roman" pitchFamily="18" charset="0"/>
                <a:cs typeface="Times New Roman" pitchFamily="18" charset="0"/>
              </a:rPr>
              <a:t>                              передового педагогического опыта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ru-RU" sz="320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785813"/>
            <a:ext cx="9144000" cy="723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 b="1" i="1" u="sng">
                <a:solidFill>
                  <a:srgbClr val="21B2C9"/>
                </a:solidFill>
                <a:latin typeface="Times New Roman" pitchFamily="18" charset="0"/>
                <a:cs typeface="Times New Roman" pitchFamily="18" charset="0"/>
              </a:rPr>
              <a:t>Словарь терминов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 Дидактика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– с греческого обозначает изучающий. Дидактика исследует процесс обучения, который организуется сознательно, систематически и планомерно</a:t>
            </a:r>
            <a:endParaRPr lang="ru-RU" sz="2000" b="1" i="1" u="sng">
              <a:solidFill>
                <a:srgbClr val="21B2C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– (от греч. – путь исследования или познания) – совокупность относительно однородных приёмов, операций практического или теоретического освоения действительности, подчинённых решению конкретной задачи</a:t>
            </a:r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Мотивация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– динамический процесс внутреннего, психологического и физиологического управления поведением, включающий его инициацию, направление, организацию, поддержку. 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Навык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– сформированное, автоматически осуществляемое движение, не требующее сознательного контроля и специальных волевых усилий для его выполнения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Оценка –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определение и выражение в условных знаках – баллах, а также в оценочных суждениях педагога о степени усвоения учащимися знаний, умений, навыков, установленных программой, об уровне прилежания и состоянии дисциплины.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Развитие личности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– процесс закономерного изменения личности в результате её социализации. </a:t>
            </a:r>
          </a:p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endParaRPr lang="ru-RU" sz="2000" b="1">
              <a:solidFill>
                <a:schemeClr val="bg1"/>
              </a:solidFill>
              <a:latin typeface="Constantia" pitchFamily="18" charset="0"/>
              <a:cs typeface="Times New Roman" pitchFamily="18" charset="0"/>
            </a:endParaRPr>
          </a:p>
          <a:p>
            <a:pPr eaLnBrk="0" hangingPunct="0"/>
            <a:endParaRPr lang="ru-RU" sz="2000" b="1">
              <a:solidFill>
                <a:schemeClr val="bg1"/>
              </a:solidFill>
              <a:latin typeface="Constantia" pitchFamily="18" charset="0"/>
              <a:cs typeface="Times New Roman" pitchFamily="18" charset="0"/>
            </a:endParaRPr>
          </a:p>
          <a:p>
            <a:pPr eaLnBrk="0" hangingPunct="0"/>
            <a:endParaRPr lang="ru-RU" sz="2000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Прямоугольник 1"/>
          <p:cNvSpPr>
            <a:spLocks noChangeArrowheads="1"/>
          </p:cNvSpPr>
          <p:nvPr/>
        </p:nvSpPr>
        <p:spPr bwMode="auto">
          <a:xfrm>
            <a:off x="1785938" y="285750"/>
            <a:ext cx="51530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Маршрут самосовершенствования</a:t>
            </a:r>
            <a:endParaRPr lang="ru-RU" sz="2800" b="1" i="1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881774"/>
              </p:ext>
            </p:extLst>
          </p:nvPr>
        </p:nvGraphicFramePr>
        <p:xfrm>
          <a:off x="142875" y="1285875"/>
          <a:ext cx="8715375" cy="5346954"/>
        </p:xfrm>
        <a:graphic>
          <a:graphicData uri="http://schemas.openxmlformats.org/drawingml/2006/table">
            <a:tbl>
              <a:tblPr/>
              <a:tblGrid>
                <a:gridCol w="2138363"/>
                <a:gridCol w="2419350"/>
                <a:gridCol w="1555750"/>
                <a:gridCol w="744537"/>
                <a:gridCol w="1857375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Поле профессионально-личностных проблем развития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Вариативные способы решения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175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Дополнительные ресурсы (консультативно-практическое  содействие)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9525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Планируемый результат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4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1.Недостаточный уровень знаний обучающих программ по работе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молодыми кадрами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1.самостоятельное  изучение     обучающих  программ по работе  с молодыми кадрами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2.посещение  семинаров,  практикумов,     конференций по теме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3.курсы повышения квалификации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1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методической службы МИМЦ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Август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794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Знание обучающих программ по работе с молодыми кадрами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2794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комплексом приёмов и методов применения этих знаний  в практике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1785938" y="0"/>
            <a:ext cx="51530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Маршрут самосовершенствования</a:t>
            </a:r>
            <a:endParaRPr lang="ru-RU" sz="2800" b="1" i="1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081546"/>
              </p:ext>
            </p:extLst>
          </p:nvPr>
        </p:nvGraphicFramePr>
        <p:xfrm>
          <a:off x="214313" y="985838"/>
          <a:ext cx="8715375" cy="5907786"/>
        </p:xfrm>
        <a:graphic>
          <a:graphicData uri="http://schemas.openxmlformats.org/drawingml/2006/table">
            <a:tbl>
              <a:tblPr/>
              <a:tblGrid>
                <a:gridCol w="1857375"/>
                <a:gridCol w="2700337"/>
                <a:gridCol w="1555750"/>
                <a:gridCol w="815975"/>
                <a:gridCol w="1785938"/>
              </a:tblGrid>
              <a:tr h="982663">
                <a:tc>
                  <a:txBody>
                    <a:bodyPr/>
                    <a:lstStyle/>
                    <a:p>
                      <a:pPr marL="0" marR="0" lvl="0" indent="447675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Поле профессионально-личностных проблем развития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47675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Вариативные способы решения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163" marR="0" lvl="0" indent="88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Дополнительные ресурсы (консультативно-практическое  содействие)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47675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Планируемый результат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0"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Умение планировать и организовать работу с молодыми педагогами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1.изучение методической литературы;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2.Изучение передового опыта по проблеме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Изучение актуального опыта работе с молодыми специалистами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2.практическая работа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3.посещение мастер-классов, семинаров, конференций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4.курсы повышения квалификации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975" marR="0" lvl="0" indent="142875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методической службы МИМЦ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975" marR="0" lvl="0" indent="142875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опытного методиста Чешевой М.Н.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3" marR="0" lvl="0" indent="17463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Август-сентябрь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463" marR="0" lvl="0" indent="17463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2015г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5088" marR="0" lvl="0" indent="88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Знание особенностей работы с молодежью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5088" marR="0" lvl="0" indent="88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методикой оказания методической помощи педагогам.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5088" marR="0" lvl="0" indent="88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правильно планировать и проводить работу с начинающими педагогами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418</TotalTime>
  <Words>816</Words>
  <Application>Microsoft Office PowerPoint</Application>
  <PresentationFormat>Экран (4:3)</PresentationFormat>
  <Paragraphs>144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>программа проф-личностного саморазвития педагога-воспмтателя</dc:subject>
  <dc:creator>глушакова любовь владимировна</dc:creator>
  <cp:lastModifiedBy>Админ</cp:lastModifiedBy>
  <cp:revision>59</cp:revision>
  <dcterms:created xsi:type="dcterms:W3CDTF">2010-10-16T14:22:14Z</dcterms:created>
  <dcterms:modified xsi:type="dcterms:W3CDTF">2016-02-01T10:04:24Z</dcterms:modified>
</cp:coreProperties>
</file>